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72" r:id="rId14"/>
    <p:sldId id="270" r:id="rId15"/>
    <p:sldId id="271" r:id="rId16"/>
    <p:sldId id="273" r:id="rId17"/>
    <p:sldId id="274" r:id="rId18"/>
    <p:sldId id="275"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4003" autoAdjust="0"/>
  </p:normalViewPr>
  <p:slideViewPr>
    <p:cSldViewPr snapToGrid="0" showGuides="1">
      <p:cViewPr varScale="1">
        <p:scale>
          <a:sx n="80" d="100"/>
          <a:sy n="80" d="100"/>
        </p:scale>
        <p:origin x="2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5/21/2023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5/21/2023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73772" cy="4601183"/>
          </a:xfrm>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T O O L S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U </a:t>
            </a:r>
            <a:r>
              <a:rPr lang="pt-BR" sz="4800" spc="-50" dirty="0">
                <a:solidFill>
                  <a:schemeClr val="tx1">
                    <a:lumMod val="85000"/>
                    <a:lumOff val="15000"/>
                  </a:schemeClr>
                </a:solidFill>
                <a:latin typeface="Cambria" panose="02040503050406030204" pitchFamily="18" charset="0"/>
                <a:ea typeface="Cambria" panose="02040503050406030204" pitchFamily="18" charset="0"/>
              </a:rPr>
              <a:t>S E D </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869267" y="864108"/>
            <a:ext cx="7842441" cy="3631692"/>
          </a:xfrm>
        </p:spPr>
        <p:txBody>
          <a:bodyPr>
            <a:normAutofit/>
          </a:bodyPr>
          <a:lstStyle/>
          <a:p>
            <a:r>
              <a:rPr lang="en-IN" sz="1800" b="1" dirty="0"/>
              <a:t>Supporting </a:t>
            </a:r>
            <a:r>
              <a:rPr lang="en-IN" sz="1800" b="1" dirty="0" smtClean="0"/>
              <a:t>file:- link </a:t>
            </a:r>
            <a:endParaRPr lang="en-IN" sz="1800" dirty="0" smtClean="0"/>
          </a:p>
          <a:p>
            <a:r>
              <a:rPr lang="en-IN" sz="1800" dirty="0" smtClean="0"/>
              <a:t>Tableau </a:t>
            </a:r>
            <a:r>
              <a:rPr lang="en-IN" sz="1800" dirty="0"/>
              <a:t>used for EDA Visualization </a:t>
            </a:r>
            <a:endParaRPr lang="en-IN" sz="1800" dirty="0" smtClean="0"/>
          </a:p>
          <a:p>
            <a:pPr marL="0" indent="0">
              <a:buNone/>
            </a:pPr>
            <a:r>
              <a:rPr lang="en-IN" sz="1800" dirty="0" smtClean="0"/>
              <a:t>Tableau </a:t>
            </a:r>
            <a:r>
              <a:rPr lang="en-IN" sz="1800" dirty="0"/>
              <a:t>Public Link </a:t>
            </a:r>
            <a:r>
              <a:rPr lang="en-IN" sz="1800" dirty="0" smtClean="0"/>
              <a:t>-</a:t>
            </a:r>
          </a:p>
          <a:p>
            <a:pPr marL="0" indent="0">
              <a:buNone/>
            </a:pPr>
            <a:r>
              <a:rPr lang="en-IN" sz="1800" dirty="0"/>
              <a:t>https://public.tableau.com/app/profile/rahul.jha6809/viz/Rahul_jha_MRAProject-Milestone2/Quartlyvsorder?publish=yes</a:t>
            </a:r>
            <a:endParaRPr lang="en-IN" sz="1800" dirty="0" smtClean="0"/>
          </a:p>
          <a:p>
            <a:endParaRPr lang="en-IN" sz="1800" dirty="0"/>
          </a:p>
          <a:p>
            <a:r>
              <a:rPr lang="en-IN" sz="1800" dirty="0" smtClean="0"/>
              <a:t> KNIME Workflow used for MBA Analysis </a:t>
            </a:r>
          </a:p>
          <a:p>
            <a:pPr marL="0" indent="0">
              <a:buNone/>
            </a:pPr>
            <a:r>
              <a:rPr lang="en-IN" sz="1800" dirty="0"/>
              <a:t>knime://LOCAL/MRA%20Project%20-%20Milestone%202</a:t>
            </a:r>
            <a:endParaRPr lang="en-IN" sz="1800" dirty="0" smtClean="0"/>
          </a:p>
          <a:p>
            <a:pPr marL="0" indent="0">
              <a:buNone/>
            </a:pPr>
            <a:endParaRPr lang="en-IN" sz="1800" dirty="0"/>
          </a:p>
        </p:txBody>
      </p:sp>
    </p:spTree>
    <p:extLst>
      <p:ext uri="{BB962C8B-B14F-4D97-AF65-F5344CB8AC3E}">
        <p14:creationId xmlns:p14="http://schemas.microsoft.com/office/powerpoint/2010/main" val="197674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P R O D U C T S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C </a:t>
            </a:r>
            <a:r>
              <a:rPr lang="pt-BR" sz="4800" spc="-50" dirty="0">
                <a:solidFill>
                  <a:schemeClr val="tx1">
                    <a:lumMod val="85000"/>
                    <a:lumOff val="15000"/>
                  </a:schemeClr>
                </a:solidFill>
                <a:latin typeface="Cambria" panose="02040503050406030204" pitchFamily="18" charset="0"/>
                <a:ea typeface="Cambria" panose="02040503050406030204" pitchFamily="18" charset="0"/>
              </a:rPr>
              <a:t>O U N T</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77679203"/>
              </p:ext>
            </p:extLst>
          </p:nvPr>
        </p:nvGraphicFramePr>
        <p:xfrm>
          <a:off x="3657599" y="840508"/>
          <a:ext cx="8017164" cy="5440680"/>
        </p:xfrm>
        <a:graphic>
          <a:graphicData uri="http://schemas.openxmlformats.org/drawingml/2006/table">
            <a:tbl>
              <a:tblPr firstRow="1" bandRow="1">
                <a:tableStyleId>{5C22544A-7EE6-4342-B048-85BDC9FD1C3A}</a:tableStyleId>
              </a:tblPr>
              <a:tblGrid>
                <a:gridCol w="4008582"/>
                <a:gridCol w="4008582"/>
              </a:tblGrid>
              <a:tr h="5304259">
                <a:tc>
                  <a:txBody>
                    <a:bodyPr/>
                    <a:lstStyle/>
                    <a:p>
                      <a:r>
                        <a:rPr lang="en-IN" sz="900" dirty="0" smtClean="0">
                          <a:solidFill>
                            <a:schemeClr val="tx1"/>
                          </a:solidFill>
                        </a:rPr>
                        <a:t>Product	Distinct count of Order id</a:t>
                      </a:r>
                    </a:p>
                    <a:p>
                      <a:r>
                        <a:rPr lang="en-IN" sz="900" dirty="0" smtClean="0">
                          <a:solidFill>
                            <a:schemeClr val="tx1"/>
                          </a:solidFill>
                        </a:rPr>
                        <a:t>yogurt	438</a:t>
                      </a:r>
                    </a:p>
                    <a:p>
                      <a:r>
                        <a:rPr lang="en-IN" sz="900" dirty="0" smtClean="0">
                          <a:solidFill>
                            <a:schemeClr val="tx1"/>
                          </a:solidFill>
                        </a:rPr>
                        <a:t>waffles	449</a:t>
                      </a:r>
                    </a:p>
                    <a:p>
                      <a:r>
                        <a:rPr lang="en-IN" sz="900" dirty="0" smtClean="0">
                          <a:solidFill>
                            <a:schemeClr val="tx1"/>
                          </a:solidFill>
                        </a:rPr>
                        <a:t>tortillas	421</a:t>
                      </a:r>
                    </a:p>
                    <a:p>
                      <a:r>
                        <a:rPr lang="en-IN" sz="900" dirty="0" smtClean="0">
                          <a:solidFill>
                            <a:schemeClr val="tx1"/>
                          </a:solidFill>
                        </a:rPr>
                        <a:t>toilet paper	431</a:t>
                      </a:r>
                    </a:p>
                    <a:p>
                      <a:r>
                        <a:rPr lang="en-IN" sz="900" dirty="0" smtClean="0">
                          <a:solidFill>
                            <a:schemeClr val="tx1"/>
                          </a:solidFill>
                        </a:rPr>
                        <a:t>sugar	411</a:t>
                      </a:r>
                    </a:p>
                    <a:p>
                      <a:r>
                        <a:rPr lang="en-IN" sz="900" dirty="0" smtClean="0">
                          <a:solidFill>
                            <a:schemeClr val="tx1"/>
                          </a:solidFill>
                        </a:rPr>
                        <a:t>spaghetti sauce	425</a:t>
                      </a:r>
                    </a:p>
                    <a:p>
                      <a:r>
                        <a:rPr lang="en-IN" sz="900" dirty="0" smtClean="0">
                          <a:solidFill>
                            <a:schemeClr val="tx1"/>
                          </a:solidFill>
                        </a:rPr>
                        <a:t>soda	445</a:t>
                      </a:r>
                    </a:p>
                    <a:p>
                      <a:r>
                        <a:rPr lang="en-IN" sz="900" dirty="0" smtClean="0">
                          <a:solidFill>
                            <a:schemeClr val="tx1"/>
                          </a:solidFill>
                        </a:rPr>
                        <a:t>soap	432</a:t>
                      </a:r>
                    </a:p>
                    <a:p>
                      <a:r>
                        <a:rPr lang="en-IN" sz="900" dirty="0" smtClean="0">
                          <a:solidFill>
                            <a:schemeClr val="tx1"/>
                          </a:solidFill>
                        </a:rPr>
                        <a:t>shampoo	420</a:t>
                      </a:r>
                    </a:p>
                    <a:p>
                      <a:r>
                        <a:rPr lang="en-IN" sz="900" dirty="0" smtClean="0">
                          <a:solidFill>
                            <a:schemeClr val="tx1"/>
                          </a:solidFill>
                        </a:rPr>
                        <a:t>sandwich loaves	398</a:t>
                      </a:r>
                    </a:p>
                    <a:p>
                      <a:r>
                        <a:rPr lang="en-IN" sz="900" dirty="0" smtClean="0">
                          <a:solidFill>
                            <a:schemeClr val="tx1"/>
                          </a:solidFill>
                        </a:rPr>
                        <a:t>sandwich bags	419</a:t>
                      </a:r>
                    </a:p>
                    <a:p>
                      <a:r>
                        <a:rPr lang="en-IN" sz="900" dirty="0" smtClean="0">
                          <a:solidFill>
                            <a:schemeClr val="tx1"/>
                          </a:solidFill>
                        </a:rPr>
                        <a:t>poultry	480</a:t>
                      </a:r>
                    </a:p>
                    <a:p>
                      <a:r>
                        <a:rPr lang="en-IN" sz="900" dirty="0" smtClean="0">
                          <a:solidFill>
                            <a:schemeClr val="tx1"/>
                          </a:solidFill>
                        </a:rPr>
                        <a:t>pork	405</a:t>
                      </a:r>
                    </a:p>
                    <a:p>
                      <a:r>
                        <a:rPr lang="en-IN" sz="900" dirty="0" smtClean="0">
                          <a:solidFill>
                            <a:schemeClr val="tx1"/>
                          </a:solidFill>
                        </a:rPr>
                        <a:t>pasta	423</a:t>
                      </a:r>
                    </a:p>
                    <a:p>
                      <a:r>
                        <a:rPr lang="en-IN" sz="900" dirty="0" smtClean="0">
                          <a:solidFill>
                            <a:schemeClr val="tx1"/>
                          </a:solidFill>
                        </a:rPr>
                        <a:t>paper towels	413</a:t>
                      </a:r>
                    </a:p>
                    <a:p>
                      <a:r>
                        <a:rPr lang="en-IN" sz="900" dirty="0" smtClean="0">
                          <a:solidFill>
                            <a:schemeClr val="tx1"/>
                          </a:solidFill>
                        </a:rPr>
                        <a:t>mixes	428</a:t>
                      </a:r>
                    </a:p>
                    <a:p>
                      <a:r>
                        <a:rPr lang="en-IN" sz="900" dirty="0" smtClean="0">
                          <a:solidFill>
                            <a:schemeClr val="tx1"/>
                          </a:solidFill>
                        </a:rPr>
                        <a:t>milk	433</a:t>
                      </a:r>
                    </a:p>
                    <a:p>
                      <a:r>
                        <a:rPr lang="en-IN" sz="900" dirty="0" smtClean="0">
                          <a:solidFill>
                            <a:schemeClr val="tx1"/>
                          </a:solidFill>
                        </a:rPr>
                        <a:t>lunch meat	450</a:t>
                      </a:r>
                    </a:p>
                    <a:p>
                      <a:r>
                        <a:rPr lang="en-IN" sz="900" dirty="0" smtClean="0">
                          <a:solidFill>
                            <a:schemeClr val="tx1"/>
                          </a:solidFill>
                        </a:rPr>
                        <a:t>laundry detergent	431</a:t>
                      </a:r>
                    </a:p>
                    <a:p>
                      <a:r>
                        <a:rPr lang="en-IN" sz="900" dirty="0" smtClean="0">
                          <a:solidFill>
                            <a:schemeClr val="tx1"/>
                          </a:solidFill>
                        </a:rPr>
                        <a:t>ketchup	423</a:t>
                      </a:r>
                    </a:p>
                    <a:p>
                      <a:r>
                        <a:rPr lang="en-IN" sz="900" dirty="0" smtClean="0">
                          <a:solidFill>
                            <a:schemeClr val="tx1"/>
                          </a:solidFill>
                        </a:rPr>
                        <a:t>juice	429</a:t>
                      </a:r>
                    </a:p>
                    <a:p>
                      <a:r>
                        <a:rPr lang="en-IN" sz="900" dirty="0" smtClean="0">
                          <a:solidFill>
                            <a:schemeClr val="tx1"/>
                          </a:solidFill>
                        </a:rPr>
                        <a:t>individual meals	428</a:t>
                      </a:r>
                    </a:p>
                    <a:p>
                      <a:r>
                        <a:rPr lang="en-IN" sz="900" dirty="0" smtClean="0">
                          <a:solidFill>
                            <a:schemeClr val="tx1"/>
                          </a:solidFill>
                        </a:rPr>
                        <a:t>ice cream	454</a:t>
                      </a:r>
                    </a:p>
                    <a:p>
                      <a:r>
                        <a:rPr lang="en-IN" sz="900" dirty="0" smtClean="0">
                          <a:solidFill>
                            <a:schemeClr val="tx1"/>
                          </a:solidFill>
                        </a:rPr>
                        <a:t>hand soap	394</a:t>
                      </a:r>
                    </a:p>
                    <a:p>
                      <a:r>
                        <a:rPr lang="en-IN" sz="900" dirty="0" smtClean="0">
                          <a:solidFill>
                            <a:schemeClr val="tx1"/>
                          </a:solidFill>
                        </a:rPr>
                        <a:t>fruits	422</a:t>
                      </a:r>
                    </a:p>
                    <a:p>
                      <a:r>
                        <a:rPr lang="en-IN" sz="900" dirty="0" smtClean="0">
                          <a:solidFill>
                            <a:schemeClr val="tx1"/>
                          </a:solidFill>
                        </a:rPr>
                        <a:t>flour	402</a:t>
                      </a:r>
                    </a:p>
                    <a:p>
                      <a:r>
                        <a:rPr lang="en-IN" sz="900" dirty="0" smtClean="0">
                          <a:solidFill>
                            <a:schemeClr val="tx1"/>
                          </a:solidFill>
                        </a:rPr>
                        <a:t>eggs	444</a:t>
                      </a:r>
                    </a:p>
                    <a:p>
                      <a:r>
                        <a:rPr lang="en-IN" sz="900" dirty="0" smtClean="0">
                          <a:solidFill>
                            <a:schemeClr val="tx1"/>
                          </a:solidFill>
                        </a:rPr>
                        <a:t>dishwashing </a:t>
                      </a:r>
                    </a:p>
                    <a:p>
                      <a:r>
                        <a:rPr lang="en-IN" sz="900" dirty="0" smtClean="0">
                          <a:solidFill>
                            <a:schemeClr val="tx1"/>
                          </a:solidFill>
                        </a:rPr>
                        <a:t>liquid/detergent	442</a:t>
                      </a:r>
                    </a:p>
                    <a:p>
                      <a:r>
                        <a:rPr lang="en-IN" sz="900" dirty="0" smtClean="0">
                          <a:solidFill>
                            <a:schemeClr val="tx1"/>
                          </a:solidFill>
                        </a:rPr>
                        <a:t>dinner rolls	443</a:t>
                      </a:r>
                    </a:p>
                    <a:p>
                      <a:r>
                        <a:rPr lang="en-IN" sz="900" dirty="0" smtClean="0">
                          <a:solidFill>
                            <a:schemeClr val="tx1"/>
                          </a:solidFill>
                        </a:rPr>
                        <a:t>coffee/tea	432</a:t>
                      </a:r>
                    </a:p>
                    <a:p>
                      <a:r>
                        <a:rPr lang="en-IN" sz="900" dirty="0" smtClean="0">
                          <a:solidFill>
                            <a:schemeClr val="tx1"/>
                          </a:solidFill>
                        </a:rPr>
                        <a:t>cheeses	445</a:t>
                      </a:r>
                    </a:p>
                    <a:p>
                      <a:r>
                        <a:rPr lang="en-IN" sz="900" dirty="0" smtClean="0">
                          <a:solidFill>
                            <a:schemeClr val="tx1"/>
                          </a:solidFill>
                        </a:rPr>
                        <a:t>cereals	451</a:t>
                      </a:r>
                    </a:p>
                    <a:p>
                      <a:r>
                        <a:rPr lang="en-IN" sz="900" dirty="0" smtClean="0">
                          <a:solidFill>
                            <a:schemeClr val="tx1"/>
                          </a:solidFill>
                        </a:rPr>
                        <a:t>butter	419</a:t>
                      </a:r>
                    </a:p>
                    <a:p>
                      <a:r>
                        <a:rPr lang="en-IN" sz="900" dirty="0" smtClean="0">
                          <a:solidFill>
                            <a:schemeClr val="tx1"/>
                          </a:solidFill>
                        </a:rPr>
                        <a:t>beef	427</a:t>
                      </a:r>
                    </a:p>
                    <a:p>
                      <a:r>
                        <a:rPr lang="en-IN" sz="900" dirty="0" smtClean="0">
                          <a:solidFill>
                            <a:schemeClr val="tx1"/>
                          </a:solidFill>
                        </a:rPr>
                        <a:t>bagels	439</a:t>
                      </a:r>
                    </a:p>
                    <a:p>
                      <a:r>
                        <a:rPr lang="en-IN" sz="900" dirty="0" smtClean="0">
                          <a:solidFill>
                            <a:schemeClr val="tx1"/>
                          </a:solidFill>
                        </a:rPr>
                        <a:t>Aluminium foil	438</a:t>
                      </a:r>
                    </a:p>
                    <a:p>
                      <a:r>
                        <a:rPr lang="en-IN" sz="900" dirty="0" smtClean="0">
                          <a:solidFill>
                            <a:schemeClr val="tx1"/>
                          </a:solidFill>
                        </a:rPr>
                        <a:t>all- purpose	427</a:t>
                      </a:r>
                    </a:p>
                  </a:txBody>
                  <a:tcPr/>
                </a:tc>
                <a:tc>
                  <a:txBody>
                    <a:bodyPr/>
                    <a:lstStyle/>
                    <a:p>
                      <a:r>
                        <a:rPr lang="en-GB" sz="1800" b="0" kern="1200" spc="-50" baseline="0" dirty="0" smtClean="0">
                          <a:solidFill>
                            <a:schemeClr val="tx1">
                              <a:lumMod val="85000"/>
                              <a:lumOff val="15000"/>
                            </a:schemeClr>
                          </a:solidFill>
                          <a:latin typeface="Cambria" panose="02040503050406030204" pitchFamily="18" charset="0"/>
                          <a:ea typeface="Cambria" panose="02040503050406030204" pitchFamily="18" charset="0"/>
                          <a:cs typeface="+mj-cs"/>
                        </a:rPr>
                        <a:t>All Purpose is general product so we will remove the data to get better combos.</a:t>
                      </a:r>
                    </a:p>
                    <a:p>
                      <a:endParaRPr lang="en-GB" sz="1800" b="0" kern="1200" spc="-50" baseline="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b="0" kern="1200" spc="-50" baseline="0" dirty="0" smtClean="0">
                          <a:solidFill>
                            <a:schemeClr val="tx1">
                              <a:lumMod val="85000"/>
                              <a:lumOff val="15000"/>
                            </a:schemeClr>
                          </a:solidFill>
                          <a:latin typeface="Cambria" panose="02040503050406030204" pitchFamily="18" charset="0"/>
                          <a:ea typeface="Cambria" panose="02040503050406030204" pitchFamily="18" charset="0"/>
                          <a:cs typeface="+mj-cs"/>
                        </a:rPr>
                        <a:t>Unique Products count post removal of All-Purpose – 15,484/- </a:t>
                      </a:r>
                    </a:p>
                    <a:p>
                      <a:endParaRPr lang="en-GB" sz="1800" b="0" kern="1200" spc="-50" baseline="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b="0" kern="1200" spc="-50" baseline="0" dirty="0" smtClean="0">
                          <a:solidFill>
                            <a:schemeClr val="tx1">
                              <a:lumMod val="85000"/>
                              <a:lumOff val="15000"/>
                            </a:schemeClr>
                          </a:solidFill>
                          <a:latin typeface="Cambria" panose="02040503050406030204" pitchFamily="18" charset="0"/>
                          <a:ea typeface="Cambria" panose="02040503050406030204" pitchFamily="18" charset="0"/>
                          <a:cs typeface="+mj-cs"/>
                        </a:rPr>
                        <a:t>Products counts post removal of All-Purpose – 20,090 /-</a:t>
                      </a:r>
                      <a:endParaRPr lang="en-IN" sz="1800" b="0" kern="1200" spc="-50" baseline="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bl>
          </a:graphicData>
        </a:graphic>
      </p:graphicFrame>
    </p:spTree>
    <p:extLst>
      <p:ext uri="{BB962C8B-B14F-4D97-AF65-F5344CB8AC3E}">
        <p14:creationId xmlns:p14="http://schemas.microsoft.com/office/powerpoint/2010/main" val="3434744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MA </a:t>
            </a:r>
            <a:r>
              <a:rPr lang="pt-BR" sz="4800" spc="-50" dirty="0">
                <a:solidFill>
                  <a:schemeClr val="tx1">
                    <a:lumMod val="85000"/>
                    <a:lumOff val="15000"/>
                  </a:schemeClr>
                </a:solidFill>
                <a:latin typeface="Cambria" panose="02040503050406030204" pitchFamily="18" charset="0"/>
                <a:ea typeface="Cambria" panose="02040503050406030204" pitchFamily="18" charset="0"/>
              </a:rPr>
              <a:t>R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KE </a:t>
            </a:r>
            <a:r>
              <a:rPr lang="pt-BR" sz="4800" spc="-50" dirty="0">
                <a:solidFill>
                  <a:schemeClr val="tx1">
                    <a:lumMod val="85000"/>
                    <a:lumOff val="15000"/>
                  </a:schemeClr>
                </a:solidFill>
                <a:latin typeface="Cambria" panose="02040503050406030204" pitchFamily="18" charset="0"/>
                <a:ea typeface="Cambria" panose="02040503050406030204" pitchFamily="18" charset="0"/>
              </a:rPr>
              <a:t>T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B </a:t>
            </a:r>
            <a:r>
              <a:rPr lang="pt-BR" sz="4800" spc="-50" dirty="0">
                <a:solidFill>
                  <a:schemeClr val="tx1">
                    <a:lumMod val="85000"/>
                    <a:lumOff val="15000"/>
                  </a:schemeClr>
                </a:solidFill>
                <a:latin typeface="Cambria" panose="02040503050406030204" pitchFamily="18" charset="0"/>
                <a:ea typeface="Cambria" panose="02040503050406030204" pitchFamily="18" charset="0"/>
              </a:rPr>
              <a:t>A S K E T A N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 </a:t>
            </a:r>
            <a:r>
              <a:rPr lang="pt-BR" sz="4800" spc="-50" dirty="0">
                <a:solidFill>
                  <a:schemeClr val="tx1">
                    <a:lumMod val="85000"/>
                    <a:lumOff val="15000"/>
                  </a:schemeClr>
                </a:solidFill>
                <a:latin typeface="Cambria" panose="02040503050406030204" pitchFamily="18" charset="0"/>
                <a:ea typeface="Cambria" panose="02040503050406030204" pitchFamily="18" charset="0"/>
              </a:rPr>
              <a:t>LY S I S</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519055" y="692728"/>
            <a:ext cx="8487887" cy="5577444"/>
          </a:xfrm>
        </p:spPr>
        <p:txBody>
          <a:bodyPr>
            <a:noAutofit/>
          </a:bodyPr>
          <a:lstStyle/>
          <a:p>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Market Basket Analysis is a technique which identifies the strength of association between pairs of products purchased together and identify patterns of co-occurrence.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    A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co- occurrence is when two or more things take place together. </a:t>
            </a:r>
            <a:endPar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Market Basket Analysis creates If- Then scenario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rules, for example, if item A is purchased then item B is likely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to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be purchased. The rules are probabilistic in nature or, in other words, they are derived from the frequencies of co-occurrence in the observations. Frequency is the proportion of baskets that contain the items of interest. The rules can be used in pricing strategies, product placement, and various types of cross-selling strategies. In order to make it easier to understand, think of Market Basket Analysis in terms of shopping at a supermarket. Market Basket Analysis takes data at transaction level, which lists all items bought by a customer in a single purchase. The technique determines relationships of what products were purchased with which other product(s). These relationships are then used to build profiles containing If-Then rules of the items purchased. The rules could be written as If {A} Then {B}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The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If part of the rule (the {A} above) is known as the antecedent and the THEN part of the rule is known as the consequent (the {B} above). </a:t>
            </a:r>
            <a:endPar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The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antecedent is the condition and the consequent is the result. The association rule has three measures that express the degree of confidence in the rule, Support, Confidence, and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Lift.</a:t>
            </a:r>
            <a:endParaRPr lang="en-IN"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2349011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THRESHOLD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VA L U E S</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869268" y="-1514764"/>
            <a:ext cx="7909076" cy="7499512"/>
          </a:xfrm>
        </p:spPr>
        <p:txBody>
          <a:bodyPr>
            <a:normAutofit/>
          </a:bodyPr>
          <a:lstStyle/>
          <a:p>
            <a:r>
              <a:rPr lang="en-GB" b="1" spc="-50" dirty="0">
                <a:solidFill>
                  <a:schemeClr val="tx1">
                    <a:lumMod val="85000"/>
                    <a:lumOff val="15000"/>
                  </a:schemeClr>
                </a:solidFill>
                <a:latin typeface="Cambria" panose="02040503050406030204" pitchFamily="18" charset="0"/>
                <a:ea typeface="Cambria" panose="02040503050406030204" pitchFamily="18" charset="0"/>
                <a:cs typeface="+mj-cs"/>
              </a:rPr>
              <a:t>Support: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Its the default popularity of an item. In mathematical terms, the support of item A is nothing but the ratio of transactions involving A to the total number of transactions. </a:t>
            </a:r>
            <a:endPar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b="1" spc="-50" dirty="0" smtClean="0">
                <a:solidFill>
                  <a:schemeClr val="tx1">
                    <a:lumMod val="85000"/>
                    <a:lumOff val="15000"/>
                  </a:schemeClr>
                </a:solidFill>
                <a:latin typeface="Cambria" panose="02040503050406030204" pitchFamily="18" charset="0"/>
                <a:ea typeface="Cambria" panose="02040503050406030204" pitchFamily="18" charset="0"/>
                <a:cs typeface="+mj-cs"/>
              </a:rPr>
              <a:t>Confidence</a:t>
            </a:r>
            <a:r>
              <a:rPr lang="en-GB" b="1" spc="-50" dirty="0">
                <a:solidFill>
                  <a:schemeClr val="tx1">
                    <a:lumMod val="85000"/>
                    <a:lumOff val="15000"/>
                  </a:schemeClr>
                </a:solidFill>
                <a:latin typeface="Cambria" panose="02040503050406030204" pitchFamily="18" charset="0"/>
                <a:ea typeface="Cambria" panose="02040503050406030204" pitchFamily="18" charset="0"/>
                <a:cs typeface="+mj-cs"/>
              </a:rPr>
              <a:t>: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Likelihood that customer who bought both A and B. Its divides the number of transactions involving both A and B by the number of transactions involving B. </a:t>
            </a:r>
            <a:endPar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b="1" spc="-50" dirty="0" smtClean="0">
                <a:solidFill>
                  <a:schemeClr val="tx1">
                    <a:lumMod val="85000"/>
                    <a:lumOff val="15000"/>
                  </a:schemeClr>
                </a:solidFill>
                <a:latin typeface="Cambria" panose="02040503050406030204" pitchFamily="18" charset="0"/>
                <a:ea typeface="Cambria" panose="02040503050406030204" pitchFamily="18" charset="0"/>
                <a:cs typeface="+mj-cs"/>
              </a:rPr>
              <a:t>Lift </a:t>
            </a:r>
            <a:r>
              <a:rPr lang="en-GB" b="1" spc="-50" dirty="0">
                <a:solidFill>
                  <a:schemeClr val="tx1">
                    <a:lumMod val="85000"/>
                    <a:lumOff val="15000"/>
                  </a:schemeClr>
                </a:solidFill>
                <a:latin typeface="Cambria" panose="02040503050406030204" pitchFamily="18" charset="0"/>
                <a:ea typeface="Cambria" panose="02040503050406030204" pitchFamily="18" charset="0"/>
                <a:cs typeface="+mj-cs"/>
              </a:rPr>
              <a:t>: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Increase in the sale of A when you sell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B.</a:t>
            </a:r>
          </a:p>
          <a:p>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pic>
        <p:nvPicPr>
          <p:cNvPr id="4" name="Picture 3"/>
          <p:cNvPicPr>
            <a:picLocks noChangeAspect="1"/>
          </p:cNvPicPr>
          <p:nvPr/>
        </p:nvPicPr>
        <p:blipFill rotWithShape="1">
          <a:blip r:embed="rId2"/>
          <a:srcRect l="50758" t="44848" r="33333" b="38721"/>
          <a:stretch/>
        </p:blipFill>
        <p:spPr>
          <a:xfrm>
            <a:off x="5643417" y="4182548"/>
            <a:ext cx="4378038" cy="1542472"/>
          </a:xfrm>
          <a:prstGeom prst="rect">
            <a:avLst/>
          </a:prstGeom>
        </p:spPr>
      </p:pic>
    </p:spTree>
    <p:extLst>
      <p:ext uri="{BB962C8B-B14F-4D97-AF65-F5344CB8AC3E}">
        <p14:creationId xmlns:p14="http://schemas.microsoft.com/office/powerpoint/2010/main" val="312669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en-IN" sz="4800" spc="-50" dirty="0">
                <a:solidFill>
                  <a:schemeClr val="tx1">
                    <a:lumMod val="85000"/>
                    <a:lumOff val="15000"/>
                  </a:schemeClr>
                </a:solidFill>
                <a:latin typeface="Cambria" panose="02040503050406030204" pitchFamily="18" charset="0"/>
                <a:ea typeface="Cambria" panose="02040503050406030204" pitchFamily="18" charset="0"/>
              </a:rPr>
              <a:t>KNIME WORK-FLOW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3447261"/>
              </p:ext>
            </p:extLst>
          </p:nvPr>
        </p:nvGraphicFramePr>
        <p:xfrm>
          <a:off x="4009400" y="3322039"/>
          <a:ext cx="7793910" cy="2818696"/>
        </p:xfrm>
        <a:graphic>
          <a:graphicData uri="http://schemas.openxmlformats.org/drawingml/2006/table">
            <a:tbl>
              <a:tblPr firstRow="1" bandRow="1">
                <a:tableStyleId>{5C22544A-7EE6-4342-B048-85BDC9FD1C3A}</a:tableStyleId>
              </a:tblPr>
              <a:tblGrid>
                <a:gridCol w="2813075"/>
                <a:gridCol w="4980835"/>
              </a:tblGrid>
              <a:tr h="352337">
                <a:tc>
                  <a:txBody>
                    <a:bodyPr/>
                    <a:lstStyle/>
                    <a:p>
                      <a:pPr algn="ctr"/>
                      <a:r>
                        <a:rPr lang="en-IN" sz="16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Node Name</a:t>
                      </a:r>
                      <a:endParaRPr lang="en-IN" sz="16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ctr"/>
                      <a:r>
                        <a:rPr lang="en-IN" sz="16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Description</a:t>
                      </a:r>
                      <a:endParaRPr lang="en-IN" sz="16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Read CSV</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Read the CSV file</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Data Explorer</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Explore the data parameters</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Row Filter </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GB"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To filter the “All-Purpose” value since this looks not relevant.</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GroupBy </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Group By Order ID</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Cell Splitter</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GB"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Convert the products data to set.</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r>
                        <a:rPr lang="en-IN"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Association Rule Learner </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r>
                        <a:rPr lang="en-GB" sz="14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Market Basket Analysis to generate the Frequent/Item List</a:t>
                      </a: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r h="352337">
                <a:tc>
                  <a:txBody>
                    <a:bodyPr/>
                    <a:lstStyle/>
                    <a:p>
                      <a:pPr algn="ctr"/>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algn="l"/>
                      <a:endParaRPr lang="en-IN" sz="14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bl>
          </a:graphicData>
        </a:graphic>
      </p:graphicFrame>
      <p:pic>
        <p:nvPicPr>
          <p:cNvPr id="6" name="Picture 5"/>
          <p:cNvPicPr>
            <a:picLocks noChangeAspect="1"/>
          </p:cNvPicPr>
          <p:nvPr/>
        </p:nvPicPr>
        <p:blipFill rotWithShape="1">
          <a:blip r:embed="rId2"/>
          <a:srcRect l="24904" t="17087" r="12073" b="49256"/>
          <a:stretch/>
        </p:blipFill>
        <p:spPr>
          <a:xfrm>
            <a:off x="3573172" y="704675"/>
            <a:ext cx="8230138" cy="2443070"/>
          </a:xfrm>
          <a:prstGeom prst="rect">
            <a:avLst/>
          </a:prstGeom>
        </p:spPr>
      </p:pic>
      <p:sp>
        <p:nvSpPr>
          <p:cNvPr id="7" name="Rectangle 6"/>
          <p:cNvSpPr/>
          <p:nvPr/>
        </p:nvSpPr>
        <p:spPr>
          <a:xfrm>
            <a:off x="3548543" y="141773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508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M B A –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D </a:t>
            </a:r>
            <a:r>
              <a:rPr lang="pt-BR" sz="4800" spc="-50" dirty="0">
                <a:solidFill>
                  <a:schemeClr val="tx1">
                    <a:lumMod val="85000"/>
                    <a:lumOff val="15000"/>
                  </a:schemeClr>
                </a:solidFill>
                <a:latin typeface="Cambria" panose="02040503050406030204" pitchFamily="18" charset="0"/>
                <a:ea typeface="Cambria" panose="02040503050406030204" pitchFamily="18" charset="0"/>
              </a:rPr>
              <a:t>ATA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L </a:t>
            </a:r>
            <a:r>
              <a:rPr lang="pt-BR" sz="4800" spc="-50" dirty="0">
                <a:solidFill>
                  <a:schemeClr val="tx1">
                    <a:lumMod val="85000"/>
                    <a:lumOff val="15000"/>
                  </a:schemeClr>
                </a:solidFill>
                <a:latin typeface="Cambria" panose="02040503050406030204" pitchFamily="18" charset="0"/>
                <a:ea typeface="Cambria" panose="02040503050406030204" pitchFamily="18" charset="0"/>
              </a:rPr>
              <a:t>O A D</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5" name="Content Placeholder 4"/>
          <p:cNvSpPr>
            <a:spLocks noGrp="1"/>
          </p:cNvSpPr>
          <p:nvPr>
            <p:ph idx="1"/>
          </p:nvPr>
        </p:nvSpPr>
        <p:spPr>
          <a:xfrm>
            <a:off x="3860030" y="734799"/>
            <a:ext cx="7971751" cy="1149419"/>
          </a:xfrm>
        </p:spPr>
        <p:txBody>
          <a:bodyPr>
            <a:normAutofit fontScale="92500"/>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We can observe here that no. of rows are now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551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as compared to our dataset it was 20,641</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after filtering the data with out All-Purpose so 20,090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This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will help us classify the products for our further Market Basket Analysis </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pic>
        <p:nvPicPr>
          <p:cNvPr id="6" name="Picture 5"/>
          <p:cNvPicPr>
            <a:picLocks noChangeAspect="1"/>
          </p:cNvPicPr>
          <p:nvPr/>
        </p:nvPicPr>
        <p:blipFill rotWithShape="1">
          <a:blip r:embed="rId2"/>
          <a:srcRect l="985" t="3501" r="66743" b="47609"/>
          <a:stretch/>
        </p:blipFill>
        <p:spPr>
          <a:xfrm>
            <a:off x="4073237" y="2548312"/>
            <a:ext cx="3519054" cy="3352800"/>
          </a:xfrm>
          <a:prstGeom prst="rect">
            <a:avLst/>
          </a:prstGeom>
        </p:spPr>
      </p:pic>
      <p:pic>
        <p:nvPicPr>
          <p:cNvPr id="7" name="Picture 6"/>
          <p:cNvPicPr>
            <a:picLocks noChangeAspect="1"/>
          </p:cNvPicPr>
          <p:nvPr/>
        </p:nvPicPr>
        <p:blipFill rotWithShape="1">
          <a:blip r:embed="rId3"/>
          <a:srcRect l="984" t="3501" r="72349" b="43570"/>
          <a:stretch/>
        </p:blipFill>
        <p:spPr>
          <a:xfrm>
            <a:off x="8465127" y="2548312"/>
            <a:ext cx="3251200" cy="3352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193259460"/>
              </p:ext>
            </p:extLst>
          </p:nvPr>
        </p:nvGraphicFramePr>
        <p:xfrm>
          <a:off x="4073237" y="1884218"/>
          <a:ext cx="7758545" cy="396240"/>
        </p:xfrm>
        <a:graphic>
          <a:graphicData uri="http://schemas.openxmlformats.org/drawingml/2006/table">
            <a:tbl>
              <a:tblPr firstRow="1" bandRow="1">
                <a:tableStyleId>{5C22544A-7EE6-4342-B048-85BDC9FD1C3A}</a:tableStyleId>
              </a:tblPr>
              <a:tblGrid>
                <a:gridCol w="3796145"/>
                <a:gridCol w="3962400"/>
              </a:tblGrid>
              <a:tr h="349913">
                <a:tc>
                  <a:txBody>
                    <a:bodyPr/>
                    <a:lstStyle/>
                    <a:p>
                      <a:pPr algn="ctr"/>
                      <a:r>
                        <a:rPr lang="en-IN" sz="2000"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Data Load </a:t>
                      </a:r>
                      <a:endParaRPr lang="en-IN" sz="2000"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c>
                  <a:txBody>
                    <a:bodyPr/>
                    <a:lstStyle/>
                    <a:p>
                      <a:pPr marL="0" algn="ctr" defTabSz="914400" rtl="0" eaLnBrk="1" latinLnBrk="0" hangingPunct="1"/>
                      <a:r>
                        <a:rPr lang="en-IN" sz="2000" b="1" kern="1200" spc="-50" dirty="0" smtClean="0">
                          <a:solidFill>
                            <a:schemeClr val="tx1">
                              <a:lumMod val="85000"/>
                              <a:lumOff val="15000"/>
                            </a:schemeClr>
                          </a:solidFill>
                          <a:latin typeface="Cambria" panose="02040503050406030204" pitchFamily="18" charset="0"/>
                          <a:ea typeface="Cambria" panose="02040503050406030204" pitchFamily="18" charset="0"/>
                          <a:cs typeface="+mj-cs"/>
                        </a:rPr>
                        <a:t>Filtered Data </a:t>
                      </a:r>
                      <a:endParaRPr lang="en-IN" sz="2000" b="1" kern="1200" spc="-50" dirty="0">
                        <a:solidFill>
                          <a:schemeClr val="tx1">
                            <a:lumMod val="85000"/>
                            <a:lumOff val="15000"/>
                          </a:schemeClr>
                        </a:solidFill>
                        <a:latin typeface="Cambria" panose="02040503050406030204" pitchFamily="18" charset="0"/>
                        <a:ea typeface="Cambria" panose="02040503050406030204" pitchFamily="18" charset="0"/>
                        <a:cs typeface="+mj-cs"/>
                      </a:endParaRPr>
                    </a:p>
                  </a:txBody>
                  <a:tcPr/>
                </a:tc>
              </a:tr>
            </a:tbl>
          </a:graphicData>
        </a:graphic>
      </p:graphicFrame>
    </p:spTree>
    <p:extLst>
      <p:ext uri="{BB962C8B-B14F-4D97-AF65-F5344CB8AC3E}">
        <p14:creationId xmlns:p14="http://schemas.microsoft.com/office/powerpoint/2010/main" val="253056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M B A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C </a:t>
            </a:r>
            <a:r>
              <a:rPr lang="pt-BR" sz="4800" spc="-50" dirty="0">
                <a:solidFill>
                  <a:schemeClr val="tx1">
                    <a:lumMod val="85000"/>
                    <a:lumOff val="15000"/>
                  </a:schemeClr>
                </a:solidFill>
                <a:latin typeface="Cambria" panose="02040503050406030204" pitchFamily="18" charset="0"/>
                <a:ea typeface="Cambria" panose="02040503050406030204" pitchFamily="18" charset="0"/>
              </a:rPr>
              <a:t>E L L S P L I T T E R</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6" name="Content Placeholder 5"/>
          <p:cNvSpPr>
            <a:spLocks noGrp="1"/>
          </p:cNvSpPr>
          <p:nvPr>
            <p:ph idx="1"/>
          </p:nvPr>
        </p:nvSpPr>
        <p:spPr>
          <a:xfrm>
            <a:off x="3612995" y="602122"/>
            <a:ext cx="8155260" cy="689420"/>
          </a:xfrm>
          <a:prstGeom prst="rect">
            <a:avLst/>
          </a:prstGeom>
        </p:spPr>
        <p:txBody>
          <a:bodyPr wrap="square">
            <a:spAutoFit/>
          </a:bodyPr>
          <a:lstStyle/>
          <a:p>
            <a:pPr marL="0" indent="0">
              <a:buNone/>
            </a:pPr>
            <a:r>
              <a:rPr lang="en-GB" sz="1600" spc="-50" dirty="0">
                <a:solidFill>
                  <a:schemeClr val="tx1">
                    <a:lumMod val="85000"/>
                    <a:lumOff val="15000"/>
                  </a:schemeClr>
                </a:solidFill>
                <a:latin typeface="Cambria" panose="02040503050406030204" pitchFamily="18" charset="0"/>
                <a:ea typeface="Cambria" panose="02040503050406030204" pitchFamily="18" charset="0"/>
                <a:cs typeface="+mj-cs"/>
              </a:rPr>
              <a:t>The filtered data then grouped with Order ID and the unique values of 1139 </a:t>
            </a:r>
            <a:r>
              <a:rPr lang="en-GB" sz="1600" spc="-50" dirty="0" smtClean="0">
                <a:solidFill>
                  <a:schemeClr val="tx1">
                    <a:lumMod val="85000"/>
                    <a:lumOff val="15000"/>
                  </a:schemeClr>
                </a:solidFill>
                <a:latin typeface="Cambria" panose="02040503050406030204" pitchFamily="18" charset="0"/>
                <a:ea typeface="Cambria" panose="02040503050406030204" pitchFamily="18" charset="0"/>
                <a:cs typeface="+mj-cs"/>
              </a:rPr>
              <a:t>rows.</a:t>
            </a:r>
          </a:p>
          <a:p>
            <a:pPr marL="0" indent="0">
              <a:buNone/>
            </a:pPr>
            <a:r>
              <a:rPr lang="en-IN" sz="1600" spc="-50" dirty="0" smtClean="0">
                <a:solidFill>
                  <a:schemeClr val="tx1">
                    <a:lumMod val="85000"/>
                    <a:lumOff val="15000"/>
                  </a:schemeClr>
                </a:solidFill>
                <a:latin typeface="Cambria" panose="02040503050406030204" pitchFamily="18" charset="0"/>
                <a:ea typeface="Cambria" panose="02040503050406030204" pitchFamily="18" charset="0"/>
                <a:cs typeface="+mj-cs"/>
              </a:rPr>
              <a:t>Grouped </a:t>
            </a:r>
            <a:r>
              <a:rPr lang="en-IN" sz="1600" spc="-50" dirty="0">
                <a:solidFill>
                  <a:schemeClr val="tx1">
                    <a:lumMod val="85000"/>
                    <a:lumOff val="15000"/>
                  </a:schemeClr>
                </a:solidFill>
                <a:latin typeface="Cambria" panose="02040503050406030204" pitchFamily="18" charset="0"/>
                <a:ea typeface="Cambria" panose="02040503050406030204" pitchFamily="18" charset="0"/>
                <a:cs typeface="+mj-cs"/>
              </a:rPr>
              <a:t>Data</a:t>
            </a:r>
          </a:p>
        </p:txBody>
      </p:sp>
      <p:pic>
        <p:nvPicPr>
          <p:cNvPr id="8" name="Picture 7"/>
          <p:cNvPicPr>
            <a:picLocks noChangeAspect="1"/>
          </p:cNvPicPr>
          <p:nvPr/>
        </p:nvPicPr>
        <p:blipFill rotWithShape="1">
          <a:blip r:embed="rId2"/>
          <a:srcRect l="1062" t="4444" r="33560" b="46263"/>
          <a:stretch/>
        </p:blipFill>
        <p:spPr>
          <a:xfrm>
            <a:off x="3545994" y="1367540"/>
            <a:ext cx="7498079" cy="2169666"/>
          </a:xfrm>
          <a:prstGeom prst="rect">
            <a:avLst/>
          </a:prstGeom>
        </p:spPr>
      </p:pic>
      <p:pic>
        <p:nvPicPr>
          <p:cNvPr id="9" name="Picture 8"/>
          <p:cNvPicPr>
            <a:picLocks noChangeAspect="1"/>
          </p:cNvPicPr>
          <p:nvPr/>
        </p:nvPicPr>
        <p:blipFill rotWithShape="1">
          <a:blip r:embed="rId3"/>
          <a:srcRect l="947" t="4351" r="843" b="54807"/>
          <a:stretch/>
        </p:blipFill>
        <p:spPr>
          <a:xfrm>
            <a:off x="3477437" y="3891149"/>
            <a:ext cx="7566636" cy="1468871"/>
          </a:xfrm>
          <a:prstGeom prst="rect">
            <a:avLst/>
          </a:prstGeom>
        </p:spPr>
      </p:pic>
      <p:sp>
        <p:nvSpPr>
          <p:cNvPr id="10" name="Rectangle 9"/>
          <p:cNvSpPr/>
          <p:nvPr/>
        </p:nvSpPr>
        <p:spPr>
          <a:xfrm>
            <a:off x="3477438" y="3537206"/>
            <a:ext cx="2088970" cy="338554"/>
          </a:xfrm>
          <a:prstGeom prst="rect">
            <a:avLst/>
          </a:prstGeom>
        </p:spPr>
        <p:txBody>
          <a:bodyPr wrap="none">
            <a:spAutoFit/>
          </a:bodyPr>
          <a:lstStyle/>
          <a:p>
            <a:r>
              <a:rPr lang="en-IN" sz="1600" spc="-50" dirty="0">
                <a:solidFill>
                  <a:schemeClr val="tx1">
                    <a:lumMod val="85000"/>
                    <a:lumOff val="15000"/>
                  </a:schemeClr>
                </a:solidFill>
                <a:latin typeface="Cambria" panose="02040503050406030204" pitchFamily="18" charset="0"/>
                <a:ea typeface="Cambria" panose="02040503050406030204" pitchFamily="18" charset="0"/>
                <a:cs typeface="+mj-cs"/>
              </a:rPr>
              <a:t>Convert Products to Set</a:t>
            </a:r>
          </a:p>
        </p:txBody>
      </p:sp>
      <p:sp>
        <p:nvSpPr>
          <p:cNvPr id="11" name="Rectangle 10"/>
          <p:cNvSpPr/>
          <p:nvPr/>
        </p:nvSpPr>
        <p:spPr>
          <a:xfrm>
            <a:off x="3477437" y="5460650"/>
            <a:ext cx="8551012" cy="877163"/>
          </a:xfrm>
          <a:prstGeom prst="rect">
            <a:avLst/>
          </a:prstGeom>
        </p:spPr>
        <p:txBody>
          <a:bodyPr wrap="square">
            <a:spAutoFit/>
          </a:bodyPr>
          <a:lstStyle/>
          <a:p>
            <a:r>
              <a:rPr lang="en-GB" sz="1700" spc="-50" dirty="0" smtClean="0">
                <a:solidFill>
                  <a:schemeClr val="tx1">
                    <a:lumMod val="85000"/>
                    <a:lumOff val="15000"/>
                  </a:schemeClr>
                </a:solidFill>
                <a:latin typeface="Cambria" panose="02040503050406030204" pitchFamily="18" charset="0"/>
                <a:ea typeface="Cambria" panose="02040503050406030204" pitchFamily="18" charset="0"/>
                <a:cs typeface="+mj-cs"/>
              </a:rPr>
              <a:t>&gt;</a:t>
            </a:r>
            <a:r>
              <a:rPr lang="en-GB" sz="1600" spc="-50" dirty="0" smtClean="0">
                <a:solidFill>
                  <a:schemeClr val="tx1">
                    <a:lumMod val="85000"/>
                    <a:lumOff val="15000"/>
                  </a:schemeClr>
                </a:solidFill>
                <a:latin typeface="Cambria" panose="02040503050406030204" pitchFamily="18" charset="0"/>
                <a:ea typeface="Cambria" panose="02040503050406030204" pitchFamily="18" charset="0"/>
                <a:cs typeface="+mj-cs"/>
              </a:rPr>
              <a:t>In </a:t>
            </a:r>
            <a:r>
              <a:rPr lang="en-GB" sz="1600" spc="-50" dirty="0">
                <a:solidFill>
                  <a:schemeClr val="tx1">
                    <a:lumMod val="85000"/>
                    <a:lumOff val="15000"/>
                  </a:schemeClr>
                </a:solidFill>
                <a:latin typeface="Cambria" panose="02040503050406030204" pitchFamily="18" charset="0"/>
                <a:ea typeface="Cambria" panose="02040503050406030204" pitchFamily="18" charset="0"/>
                <a:cs typeface="+mj-cs"/>
              </a:rPr>
              <a:t>this node ‘Cell Splitter’ we removed the duplicated products and concatenated them in a single group as per the purchase or order ID</a:t>
            </a:r>
            <a:r>
              <a:rPr lang="en-GB" sz="16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r>
              <a:rPr lang="en-GB" sz="1600" spc="-50" dirty="0" smtClean="0">
                <a:solidFill>
                  <a:schemeClr val="tx1">
                    <a:lumMod val="85000"/>
                    <a:lumOff val="15000"/>
                  </a:schemeClr>
                </a:solidFill>
                <a:latin typeface="Cambria" panose="02040503050406030204" pitchFamily="18" charset="0"/>
                <a:ea typeface="Cambria" panose="02040503050406030204" pitchFamily="18" charset="0"/>
                <a:cs typeface="+mj-cs"/>
              </a:rPr>
              <a:t> &gt;This </a:t>
            </a:r>
            <a:r>
              <a:rPr lang="en-GB" sz="1600" spc="-50" dirty="0">
                <a:solidFill>
                  <a:schemeClr val="tx1">
                    <a:lumMod val="85000"/>
                    <a:lumOff val="15000"/>
                  </a:schemeClr>
                </a:solidFill>
                <a:latin typeface="Cambria" panose="02040503050406030204" pitchFamily="18" charset="0"/>
                <a:ea typeface="Cambria" panose="02040503050406030204" pitchFamily="18" charset="0"/>
                <a:cs typeface="+mj-cs"/>
              </a:rPr>
              <a:t>again helped us to classify the items in the set format which is in square bracket </a:t>
            </a:r>
            <a:r>
              <a:rPr lang="en-GB" sz="17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endParaRPr lang="en-IN" sz="17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
        <p:nvSpPr>
          <p:cNvPr id="13" name="Left Arrow 12"/>
          <p:cNvSpPr/>
          <p:nvPr/>
        </p:nvSpPr>
        <p:spPr>
          <a:xfrm>
            <a:off x="11141476" y="4261282"/>
            <a:ext cx="461639" cy="372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own Arrow 13"/>
          <p:cNvSpPr/>
          <p:nvPr/>
        </p:nvSpPr>
        <p:spPr>
          <a:xfrm>
            <a:off x="7377344" y="1013597"/>
            <a:ext cx="399495" cy="575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9902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907531" cy="4601183"/>
          </a:xfrm>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M B A –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 S S O C I A T I O N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R U L E</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869268" y="417251"/>
            <a:ext cx="7582504" cy="1571348"/>
          </a:xfrm>
        </p:spPr>
        <p:txBody>
          <a:bodyPr>
            <a:normAutofit/>
          </a:bodyPr>
          <a:lstStyle/>
          <a:p>
            <a:pPr marL="0" indent="0">
              <a:buNone/>
            </a:pP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&gt;</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These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rules are actionable in that they can be used to target customers for marketing, or for product placing, or more generally to inform decision making. Examples of areas in which association rules have been used include: Supermarket purchases: common combinations of products can be used to inform product placement on supermarket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shelves.</a:t>
            </a:r>
          </a:p>
        </p:txBody>
      </p:sp>
      <p:pic>
        <p:nvPicPr>
          <p:cNvPr id="4" name="Picture 3"/>
          <p:cNvPicPr>
            <a:picLocks noChangeAspect="1"/>
          </p:cNvPicPr>
          <p:nvPr/>
        </p:nvPicPr>
        <p:blipFill rotWithShape="1">
          <a:blip r:embed="rId2"/>
          <a:srcRect l="1020" t="4272" r="52876" b="65437"/>
          <a:stretch/>
        </p:blipFill>
        <p:spPr>
          <a:xfrm>
            <a:off x="4144477" y="1988599"/>
            <a:ext cx="7591804" cy="2077375"/>
          </a:xfrm>
          <a:prstGeom prst="rect">
            <a:avLst/>
          </a:prstGeom>
        </p:spPr>
      </p:pic>
      <p:sp>
        <p:nvSpPr>
          <p:cNvPr id="5" name="Rectangle 4"/>
          <p:cNvSpPr/>
          <p:nvPr/>
        </p:nvSpPr>
        <p:spPr>
          <a:xfrm>
            <a:off x="3869267" y="4590894"/>
            <a:ext cx="7582505" cy="1785104"/>
          </a:xfrm>
          <a:prstGeom prst="rect">
            <a:avLst/>
          </a:prstGeom>
        </p:spPr>
        <p:txBody>
          <a:bodyPr wrap="square">
            <a:spAutoFit/>
          </a:bodyPr>
          <a:lstStyle/>
          <a:p>
            <a:r>
              <a:rPr lang="en-GB" sz="2000" spc="-50" dirty="0" smtClean="0">
                <a:solidFill>
                  <a:schemeClr val="tx1">
                    <a:lumMod val="85000"/>
                    <a:lumOff val="15000"/>
                  </a:schemeClr>
                </a:solidFill>
                <a:latin typeface="Cambria" panose="02040503050406030204" pitchFamily="18" charset="0"/>
                <a:ea typeface="Cambria" panose="02040503050406030204" pitchFamily="18" charset="0"/>
                <a:cs typeface="+mj-cs"/>
              </a:rPr>
              <a:t>&gt;</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This </a:t>
            </a:r>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is the most important node for our Market Basket Analysis. We have here the three metrics that are Support, Confidence and Lift, we added a value to our Support which is between 0-1. We added value of 0.03 that is 3% sell of a product from overall transactions and we also selected the association rule for the minimum confidence as 0.05. So as you can see the values of confidence and support will help us to get threshold</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753027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I N F E R E N C E</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869267" y="-141514"/>
            <a:ext cx="7991299" cy="6126262"/>
          </a:xfrm>
        </p:spPr>
        <p:txBody>
          <a:bodyPr>
            <a:normAutofit/>
          </a:bodyPr>
          <a:lstStyle/>
          <a:p>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So as we can see in the previous slide the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table row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shows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50743 records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in which each row contains a different rules</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endPar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a:p>
            <a:endPar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 It has created multiple rules on the basis of threshold limit that we have set earlier in the association rule learner node and whichever has a higher lift value we recommend that product to the customer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endPar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a:p>
            <a:endPar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 consequent column contains recommended products and we have sorted the lift values from higher to lower for the better recommendations.</a:t>
            </a:r>
            <a:endParaRPr lang="en-IN"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80283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INSIG HTS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&amp; </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RECOMM E NDATIO </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869268" y="-968829"/>
            <a:ext cx="7800218" cy="6693849"/>
          </a:xfrm>
        </p:spPr>
        <p:txBody>
          <a:bodyPr>
            <a:normAutofit/>
          </a:bodyPr>
          <a:lstStyle/>
          <a:p>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If we see the result table of the Association Rule Learner some item are single as well as double and some are more in a single bracket. </a:t>
            </a:r>
            <a:endPar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pPr marL="0" indent="0">
              <a:buNone/>
            </a:pPr>
            <a:endPar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So generally we recommend the products that are listed in consequent feature which has a higher lift value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a:t>
            </a:r>
          </a:p>
          <a:p>
            <a:pPr marL="0" indent="0">
              <a:buNone/>
            </a:pPr>
            <a:endPar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a:p>
            <a:r>
              <a:rPr lang="en-GB" sz="1800" spc="-50" dirty="0" smtClean="0">
                <a:solidFill>
                  <a:schemeClr val="tx1">
                    <a:lumMod val="85000"/>
                    <a:lumOff val="15000"/>
                  </a:schemeClr>
                </a:solidFill>
                <a:latin typeface="Cambria" panose="02040503050406030204" pitchFamily="18" charset="0"/>
                <a:ea typeface="Cambria" panose="02040503050406030204" pitchFamily="18" charset="0"/>
                <a:cs typeface="+mj-cs"/>
              </a:rPr>
              <a:t>That </a:t>
            </a:r>
            <a:r>
              <a:rPr lang="en-GB" sz="1800" spc="-50" dirty="0">
                <a:solidFill>
                  <a:schemeClr val="tx1">
                    <a:lumMod val="85000"/>
                    <a:lumOff val="15000"/>
                  </a:schemeClr>
                </a:solidFill>
                <a:latin typeface="Cambria" panose="02040503050406030204" pitchFamily="18" charset="0"/>
                <a:ea typeface="Cambria" panose="02040503050406030204" pitchFamily="18" charset="0"/>
                <a:cs typeface="+mj-cs"/>
              </a:rPr>
              <a:t>means it has the higher probability of being purchased by the customer.</a:t>
            </a:r>
            <a:endParaRPr lang="en-IN" sz="18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305684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3033" y="2732707"/>
            <a:ext cx="2460930" cy="923330"/>
          </a:xfrm>
          <a:prstGeom prst="rect">
            <a:avLst/>
          </a:prstGeom>
        </p:spPr>
        <p:txBody>
          <a:bodyPr wrap="none">
            <a:spAutoFit/>
          </a:bodyPr>
          <a:lstStyle/>
          <a:p>
            <a:r>
              <a:rPr lang="en-IN" sz="5400" b="1" dirty="0" smtClean="0">
                <a:solidFill>
                  <a:srgbClr val="0070C0"/>
                </a:solidFill>
              </a:rPr>
              <a:t>Thanks</a:t>
            </a:r>
            <a:r>
              <a:rPr lang="en-IN" sz="4000" dirty="0" smtClean="0"/>
              <a:t> </a:t>
            </a:r>
            <a:endParaRPr lang="en-IN" sz="4000" dirty="0"/>
          </a:p>
        </p:txBody>
      </p:sp>
    </p:spTree>
    <p:extLst>
      <p:ext uri="{BB962C8B-B14F-4D97-AF65-F5344CB8AC3E}">
        <p14:creationId xmlns:p14="http://schemas.microsoft.com/office/powerpoint/2010/main" val="257139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346" y="350983"/>
            <a:ext cx="8266546" cy="5394036"/>
          </a:xfrm>
        </p:spPr>
        <p:txBody>
          <a:bodyPr>
            <a:normAutofit/>
          </a:bodyPr>
          <a:lstStyle/>
          <a:p>
            <a:r>
              <a:rPr lang="en-GB" sz="1800" b="1" spc="-50" dirty="0" smtClean="0">
                <a:solidFill>
                  <a:schemeClr val="tx1">
                    <a:lumMod val="85000"/>
                    <a:lumOff val="15000"/>
                  </a:schemeClr>
                </a:solidFill>
                <a:latin typeface="Cambria" panose="02040503050406030204" pitchFamily="18" charset="0"/>
                <a:ea typeface="Cambria" panose="02040503050406030204" pitchFamily="18" charset="0"/>
              </a:rPr>
              <a:t>Problem statement:-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A grocery store shared the transactional data with you. Your job is to identify the most popular combos that can be suggested to the grocery store chain after a thorough analysis of the most commonly occurring sets of items in the customer orders. The store doesn’t have any combo offers. Can you suggest the best combos &amp; offers?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We </a:t>
            </a:r>
            <a:r>
              <a:rPr lang="en-GB" sz="1800" spc="-50" dirty="0">
                <a:solidFill>
                  <a:schemeClr val="tx1">
                    <a:lumMod val="85000"/>
                    <a:lumOff val="15000"/>
                  </a:schemeClr>
                </a:solidFill>
                <a:latin typeface="Cambria" panose="02040503050406030204" pitchFamily="18" charset="0"/>
                <a:ea typeface="Cambria" panose="02040503050406030204" pitchFamily="18" charset="0"/>
              </a:rPr>
              <a:t>aim to </a:t>
            </a:r>
            <a:r>
              <a:rPr lang="en-IN" sz="1800" spc="-50" dirty="0">
                <a:solidFill>
                  <a:schemeClr val="tx1">
                    <a:lumMod val="85000"/>
                    <a:lumOff val="15000"/>
                  </a:schemeClr>
                </a:solidFill>
                <a:latin typeface="Cambria" panose="02040503050406030204" pitchFamily="18" charset="0"/>
                <a:ea typeface="Cambria" panose="02040503050406030204" pitchFamily="18" charset="0"/>
              </a:rPr>
              <a:t> Analysis</a:t>
            </a:r>
            <a:r>
              <a:rPr lang="en-GB" sz="1800" spc="-50" dirty="0">
                <a:solidFill>
                  <a:schemeClr val="tx1">
                    <a:lumMod val="85000"/>
                    <a:lumOff val="15000"/>
                  </a:schemeClr>
                </a:solidFill>
                <a:latin typeface="Cambria" panose="02040503050406030204" pitchFamily="18" charset="0"/>
                <a:ea typeface="Cambria" panose="02040503050406030204" pitchFamily="18" charset="0"/>
              </a:rPr>
              <a:t> </a:t>
            </a: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the association rules to suggest the best combo and offers for the grocery store chain using market basket analysis.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t>The data provided in the csv file has a point of sale (POS)</a:t>
            </a:r>
            <a:br>
              <a:rPr lang="en-GB" sz="1800" spc="-50" dirty="0" smtClean="0">
                <a:solidFill>
                  <a:schemeClr val="tx1">
                    <a:lumMod val="85000"/>
                    <a:lumOff val="15000"/>
                  </a:schemeClr>
                </a:solidFill>
                <a:latin typeface="Cambria" panose="02040503050406030204" pitchFamily="18" charset="0"/>
                <a:ea typeface="Cambria" panose="02040503050406030204" pitchFamily="18" charset="0"/>
              </a:rPr>
            </a:br>
            <a:r>
              <a:rPr lang="en-GB" sz="1800" spc="-50" dirty="0">
                <a:solidFill>
                  <a:schemeClr val="tx1">
                    <a:lumMod val="85000"/>
                    <a:lumOff val="15000"/>
                  </a:schemeClr>
                </a:solidFill>
              </a:rPr>
              <a:t/>
            </a:r>
            <a:br>
              <a:rPr lang="en-GB" sz="1800" spc="-50" dirty="0">
                <a:solidFill>
                  <a:schemeClr val="tx1">
                    <a:lumMod val="85000"/>
                    <a:lumOff val="15000"/>
                  </a:schemeClr>
                </a:solidFill>
              </a:rPr>
            </a:br>
            <a:r>
              <a:rPr lang="en-GB" sz="2000" spc="-50" dirty="0" smtClean="0">
                <a:solidFill>
                  <a:schemeClr val="tx1">
                    <a:lumMod val="85000"/>
                    <a:lumOff val="15000"/>
                  </a:schemeClr>
                </a:solidFill>
              </a:rPr>
              <a:t/>
            </a:r>
            <a:br>
              <a:rPr lang="en-GB" sz="2000" spc="-50" dirty="0" smtClean="0">
                <a:solidFill>
                  <a:schemeClr val="tx1">
                    <a:lumMod val="85000"/>
                    <a:lumOff val="15000"/>
                  </a:schemeClr>
                </a:solidFill>
              </a:rPr>
            </a:br>
            <a:endParaRPr lang="en-IN" sz="2000" spc="-50" dirty="0">
              <a:solidFill>
                <a:schemeClr val="tx1">
                  <a:lumMod val="85000"/>
                  <a:lumOff val="15000"/>
                </a:schemeClr>
              </a:solidFill>
            </a:endParaRPr>
          </a:p>
        </p:txBody>
      </p:sp>
      <p:sp>
        <p:nvSpPr>
          <p:cNvPr id="3" name="Text Placeholder 2"/>
          <p:cNvSpPr>
            <a:spLocks noGrp="1"/>
          </p:cNvSpPr>
          <p:nvPr>
            <p:ph type="body" idx="1"/>
          </p:nvPr>
        </p:nvSpPr>
        <p:spPr>
          <a:xfrm>
            <a:off x="311728" y="2623126"/>
            <a:ext cx="3050309" cy="1357746"/>
          </a:xfrm>
        </p:spPr>
        <p:txBody>
          <a:bodyPr>
            <a:normAutofit/>
          </a:bodyPr>
          <a:lstStyle/>
          <a:p>
            <a:r>
              <a:rPr lang="en-GB" sz="4800" spc="-50" dirty="0">
                <a:solidFill>
                  <a:schemeClr val="tx1">
                    <a:lumMod val="85000"/>
                    <a:lumOff val="15000"/>
                  </a:schemeClr>
                </a:solidFill>
                <a:latin typeface="Cambria" panose="02040503050406030204" pitchFamily="18" charset="0"/>
                <a:ea typeface="Cambria" panose="02040503050406030204" pitchFamily="18" charset="0"/>
                <a:cs typeface="+mj-cs"/>
              </a:rPr>
              <a:t>AGENDA</a:t>
            </a:r>
            <a:endParaRPr lang="en-IN" sz="48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309051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183008" cy="4601183"/>
          </a:xfrm>
        </p:spPr>
        <p:txBody>
          <a:bodyPr>
            <a:normAutofit/>
          </a:bodyPr>
          <a:lstStyle/>
          <a:p>
            <a:pPr>
              <a:spcBef>
                <a:spcPts val="1200"/>
              </a:spcBef>
              <a:buClr>
                <a:schemeClr val="accent1"/>
              </a:buClr>
            </a:pPr>
            <a:r>
              <a:rPr lang="pl-PL" sz="4800" spc="-50" dirty="0">
                <a:solidFill>
                  <a:schemeClr val="tx1">
                    <a:lumMod val="85000"/>
                    <a:lumOff val="15000"/>
                  </a:schemeClr>
                </a:solidFill>
                <a:latin typeface="Cambria" panose="02040503050406030204" pitchFamily="18" charset="0"/>
                <a:ea typeface="Cambria" panose="02040503050406030204" pitchFamily="18" charset="0"/>
              </a:rPr>
              <a:t>A B O U </a:t>
            </a:r>
            <a:r>
              <a:rPr lang="pl-PL" sz="4800" spc="-50" dirty="0" smtClean="0">
                <a:solidFill>
                  <a:schemeClr val="tx1">
                    <a:lumMod val="85000"/>
                    <a:lumOff val="15000"/>
                  </a:schemeClr>
                </a:solidFill>
                <a:latin typeface="Cambria" panose="02040503050406030204" pitchFamily="18" charset="0"/>
                <a:ea typeface="Cambria" panose="02040503050406030204" pitchFamily="18" charset="0"/>
              </a:rPr>
              <a:t>T</a:t>
            </a:r>
            <a: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t/>
            </a:r>
            <a:b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l-PL" sz="4800" spc="-50" dirty="0" smtClean="0">
                <a:solidFill>
                  <a:schemeClr val="tx1">
                    <a:lumMod val="85000"/>
                    <a:lumOff val="15000"/>
                  </a:schemeClr>
                </a:solidFill>
                <a:latin typeface="Cambria" panose="02040503050406030204" pitchFamily="18" charset="0"/>
                <a:ea typeface="Cambria" panose="02040503050406030204" pitchFamily="18" charset="0"/>
              </a:rPr>
              <a:t> </a:t>
            </a:r>
            <a: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t>-</a:t>
            </a:r>
            <a:r>
              <a:rPr lang="pl-PL" sz="4800" spc="-50" dirty="0" smtClean="0">
                <a:solidFill>
                  <a:schemeClr val="tx1">
                    <a:lumMod val="85000"/>
                    <a:lumOff val="15000"/>
                  </a:schemeClr>
                </a:solidFill>
                <a:latin typeface="Cambria" panose="02040503050406030204" pitchFamily="18" charset="0"/>
                <a:ea typeface="Cambria" panose="02040503050406030204" pitchFamily="18" charset="0"/>
              </a:rPr>
              <a:t>DATA</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252" t="3595" r="78897" b="80916"/>
          <a:stretch/>
        </p:blipFill>
        <p:spPr>
          <a:xfrm>
            <a:off x="3831791" y="1219200"/>
            <a:ext cx="3529589" cy="1717964"/>
          </a:xfrm>
          <a:prstGeom prst="rect">
            <a:avLst/>
          </a:prstGeom>
        </p:spPr>
      </p:pic>
      <p:pic>
        <p:nvPicPr>
          <p:cNvPr id="5" name="Picture 4"/>
          <p:cNvPicPr>
            <a:picLocks noChangeAspect="1"/>
          </p:cNvPicPr>
          <p:nvPr/>
        </p:nvPicPr>
        <p:blipFill rotWithShape="1">
          <a:blip r:embed="rId3"/>
          <a:srcRect l="29878" t="25654" r="2799" b="15795"/>
          <a:stretch/>
        </p:blipFill>
        <p:spPr>
          <a:xfrm>
            <a:off x="7532253" y="1219200"/>
            <a:ext cx="4036290" cy="1828799"/>
          </a:xfrm>
          <a:prstGeom prst="rect">
            <a:avLst/>
          </a:prstGeom>
        </p:spPr>
      </p:pic>
      <p:sp>
        <p:nvSpPr>
          <p:cNvPr id="6" name="Rectangle 5"/>
          <p:cNvSpPr/>
          <p:nvPr/>
        </p:nvSpPr>
        <p:spPr>
          <a:xfrm>
            <a:off x="3831791" y="3048000"/>
            <a:ext cx="6910100" cy="1871282"/>
          </a:xfrm>
          <a:prstGeom prst="rect">
            <a:avLst/>
          </a:prstGeom>
        </p:spPr>
        <p:txBody>
          <a:bodyPr wrap="square">
            <a:spAutoFit/>
          </a:bodyPr>
          <a:lstStyle/>
          <a:p>
            <a:pPr marL="182880" indent="-182880" defTabSz="914400">
              <a:lnSpc>
                <a:spcPct val="90000"/>
              </a:lnSpc>
              <a:spcBef>
                <a:spcPts val="1200"/>
              </a:spcBef>
              <a:buClr>
                <a:schemeClr val="accent1"/>
              </a:buClr>
              <a:buFont typeface="Wingdings 2" pitchFamily="18" charset="2"/>
              <a:buChar char=""/>
            </a:pPr>
            <a:r>
              <a:rPr lang="en-GB" b="1" dirty="0">
                <a:solidFill>
                  <a:schemeClr val="tx1">
                    <a:lumMod val="65000"/>
                    <a:lumOff val="35000"/>
                  </a:schemeClr>
                </a:solidFill>
              </a:rPr>
              <a:t>DATA DICTIONARY INFORMATION &amp; ASSUMPTIONS</a:t>
            </a:r>
            <a:r>
              <a:rPr lang="en-GB" sz="2000" dirty="0">
                <a:solidFill>
                  <a:schemeClr val="tx1">
                    <a:lumMod val="65000"/>
                    <a:lumOff val="35000"/>
                  </a:schemeClr>
                </a:solidFill>
              </a:rPr>
              <a:t> </a:t>
            </a:r>
          </a:p>
          <a:p>
            <a:pPr marL="182880" indent="-182880" defTabSz="914400">
              <a:lnSpc>
                <a:spcPct val="90000"/>
              </a:lnSpc>
              <a:spcBef>
                <a:spcPts val="1200"/>
              </a:spcBef>
              <a:buClr>
                <a:schemeClr val="accent1"/>
              </a:buClr>
              <a:buFont typeface="Wingdings 2" pitchFamily="18" charset="2"/>
              <a:buChar char=""/>
            </a:pPr>
            <a:r>
              <a:rPr lang="en-GB" sz="1600" dirty="0">
                <a:solidFill>
                  <a:schemeClr val="tx1">
                    <a:lumMod val="65000"/>
                    <a:lumOff val="35000"/>
                  </a:schemeClr>
                </a:solidFill>
              </a:rPr>
              <a:t>No of transactions : </a:t>
            </a:r>
            <a:r>
              <a:rPr lang="en-GB" sz="1600" dirty="0" smtClean="0">
                <a:solidFill>
                  <a:schemeClr val="tx1">
                    <a:lumMod val="65000"/>
                    <a:lumOff val="35000"/>
                  </a:schemeClr>
                </a:solidFill>
              </a:rPr>
              <a:t>20641</a:t>
            </a:r>
            <a:endParaRPr lang="en-GB" sz="1600" dirty="0">
              <a:solidFill>
                <a:schemeClr val="tx1">
                  <a:lumMod val="65000"/>
                  <a:lumOff val="35000"/>
                </a:schemeClr>
              </a:solidFill>
            </a:endParaRPr>
          </a:p>
          <a:p>
            <a:pPr marL="182880" indent="-182880" defTabSz="914400">
              <a:lnSpc>
                <a:spcPct val="90000"/>
              </a:lnSpc>
              <a:spcBef>
                <a:spcPts val="1200"/>
              </a:spcBef>
              <a:buClr>
                <a:schemeClr val="accent1"/>
              </a:buClr>
              <a:buFont typeface="Wingdings 2" pitchFamily="18" charset="2"/>
              <a:buChar char=""/>
            </a:pPr>
            <a:r>
              <a:rPr lang="en-GB" sz="1600" dirty="0">
                <a:solidFill>
                  <a:schemeClr val="tx1">
                    <a:lumMod val="65000"/>
                    <a:lumOff val="35000"/>
                  </a:schemeClr>
                </a:solidFill>
              </a:rPr>
              <a:t>No of features : 3 </a:t>
            </a:r>
          </a:p>
          <a:p>
            <a:pPr marL="182880" indent="-182880" defTabSz="914400">
              <a:lnSpc>
                <a:spcPct val="90000"/>
              </a:lnSpc>
              <a:spcBef>
                <a:spcPts val="1200"/>
              </a:spcBef>
              <a:buClr>
                <a:schemeClr val="accent1"/>
              </a:buClr>
              <a:buFont typeface="Wingdings 2" pitchFamily="18" charset="2"/>
              <a:buChar char=""/>
            </a:pPr>
            <a:r>
              <a:rPr lang="en-GB" sz="1600" dirty="0">
                <a:solidFill>
                  <a:schemeClr val="tx1">
                    <a:lumMod val="65000"/>
                    <a:lumOff val="35000"/>
                  </a:schemeClr>
                </a:solidFill>
              </a:rPr>
              <a:t>M</a:t>
            </a:r>
            <a:r>
              <a:rPr lang="en-GB" sz="1600" dirty="0" smtClean="0">
                <a:solidFill>
                  <a:schemeClr val="tx1">
                    <a:lumMod val="65000"/>
                    <a:lumOff val="35000"/>
                  </a:schemeClr>
                </a:solidFill>
              </a:rPr>
              <a:t>issing </a:t>
            </a:r>
            <a:r>
              <a:rPr lang="en-GB" sz="1600" dirty="0">
                <a:solidFill>
                  <a:schemeClr val="tx1">
                    <a:lumMod val="65000"/>
                    <a:lumOff val="35000"/>
                  </a:schemeClr>
                </a:solidFill>
              </a:rPr>
              <a:t>values </a:t>
            </a:r>
            <a:r>
              <a:rPr lang="en-GB" sz="1600" dirty="0" smtClean="0">
                <a:solidFill>
                  <a:schemeClr val="tx1">
                    <a:lumMod val="65000"/>
                    <a:lumOff val="35000"/>
                  </a:schemeClr>
                </a:solidFill>
              </a:rPr>
              <a:t>:0</a:t>
            </a:r>
            <a:endParaRPr lang="en-GB" sz="1600" dirty="0">
              <a:solidFill>
                <a:schemeClr val="tx1">
                  <a:lumMod val="65000"/>
                  <a:lumOff val="35000"/>
                </a:schemeClr>
              </a:solidFill>
            </a:endParaRPr>
          </a:p>
          <a:p>
            <a:pPr marL="182880" indent="-182880" defTabSz="914400">
              <a:lnSpc>
                <a:spcPct val="90000"/>
              </a:lnSpc>
              <a:spcBef>
                <a:spcPts val="1200"/>
              </a:spcBef>
              <a:buClr>
                <a:schemeClr val="accent1"/>
              </a:buClr>
              <a:buFont typeface="Wingdings 2" pitchFamily="18" charset="2"/>
              <a:buChar char=""/>
            </a:pPr>
            <a:r>
              <a:rPr lang="en-GB" sz="1600" dirty="0">
                <a:solidFill>
                  <a:schemeClr val="tx1">
                    <a:lumMod val="65000"/>
                    <a:lumOff val="35000"/>
                  </a:schemeClr>
                </a:solidFill>
              </a:rPr>
              <a:t>D</a:t>
            </a:r>
            <a:r>
              <a:rPr lang="en-GB" sz="1600" dirty="0" smtClean="0">
                <a:solidFill>
                  <a:schemeClr val="tx1">
                    <a:lumMod val="65000"/>
                    <a:lumOff val="35000"/>
                  </a:schemeClr>
                </a:solidFill>
              </a:rPr>
              <a:t>uplicates :0</a:t>
            </a:r>
            <a:endParaRPr lang="en-GB" sz="1600" dirty="0">
              <a:solidFill>
                <a:schemeClr val="tx1">
                  <a:lumMod val="65000"/>
                  <a:lumOff val="35000"/>
                </a:schemeClr>
              </a:solidFill>
            </a:endParaRPr>
          </a:p>
        </p:txBody>
      </p:sp>
      <p:sp>
        <p:nvSpPr>
          <p:cNvPr id="8" name="Rectangle 7"/>
          <p:cNvSpPr/>
          <p:nvPr/>
        </p:nvSpPr>
        <p:spPr>
          <a:xfrm>
            <a:off x="3569205" y="5186970"/>
            <a:ext cx="7999338" cy="646331"/>
          </a:xfrm>
          <a:prstGeom prst="rect">
            <a:avLst/>
          </a:prstGeom>
        </p:spPr>
        <p:txBody>
          <a:bodyPr wrap="square">
            <a:spAutoFit/>
          </a:bodyPr>
          <a:lstStyle/>
          <a:p>
            <a:r>
              <a:rPr lang="en-GB" dirty="0">
                <a:solidFill>
                  <a:schemeClr val="tx1">
                    <a:lumMod val="65000"/>
                    <a:lumOff val="35000"/>
                  </a:schemeClr>
                </a:solidFill>
              </a:rPr>
              <a:t>Data provided from Jan to Sep for 2 years (2018, 2019) and 2020 with 2 months(Jan and Feb) </a:t>
            </a:r>
            <a:r>
              <a:rPr lang="en-GB" dirty="0" smtClean="0">
                <a:solidFill>
                  <a:schemeClr val="tx1">
                    <a:lumMod val="65000"/>
                    <a:lumOff val="35000"/>
                  </a:schemeClr>
                </a:solidFill>
              </a:rPr>
              <a:t>.</a:t>
            </a:r>
            <a:endParaRPr lang="en-IN" dirty="0">
              <a:solidFill>
                <a:schemeClr val="tx1">
                  <a:lumMod val="65000"/>
                  <a:lumOff val="35000"/>
                </a:schemeClr>
              </a:solidFill>
            </a:endParaRPr>
          </a:p>
        </p:txBody>
      </p:sp>
      <p:pic>
        <p:nvPicPr>
          <p:cNvPr id="9" name="Picture 8"/>
          <p:cNvPicPr>
            <a:picLocks noChangeAspect="1"/>
          </p:cNvPicPr>
          <p:nvPr/>
        </p:nvPicPr>
        <p:blipFill rotWithShape="1">
          <a:blip r:embed="rId4"/>
          <a:srcRect l="31666" t="30572" r="46667" b="54074"/>
          <a:stretch/>
        </p:blipFill>
        <p:spPr>
          <a:xfrm>
            <a:off x="7675417" y="3457168"/>
            <a:ext cx="3668109" cy="1462114"/>
          </a:xfrm>
          <a:prstGeom prst="rect">
            <a:avLst/>
          </a:prstGeom>
        </p:spPr>
      </p:pic>
    </p:spTree>
    <p:extLst>
      <p:ext uri="{BB962C8B-B14F-4D97-AF65-F5344CB8AC3E}">
        <p14:creationId xmlns:p14="http://schemas.microsoft.com/office/powerpoint/2010/main" val="853835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t>YEARLY- </a:t>
            </a:r>
            <a:r>
              <a:rPr lang="en-GB" sz="4800" spc="-50" dirty="0">
                <a:solidFill>
                  <a:schemeClr val="tx1">
                    <a:lumMod val="85000"/>
                    <a:lumOff val="15000"/>
                  </a:schemeClr>
                </a:solidFill>
                <a:latin typeface="Cambria" panose="02040503050406030204" pitchFamily="18" charset="0"/>
                <a:ea typeface="Cambria" panose="02040503050406030204" pitchFamily="18" charset="0"/>
              </a:rPr>
              <a:t>TREND</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50571" t="25399" r="34464" b="57741"/>
          <a:stretch/>
        </p:blipFill>
        <p:spPr>
          <a:xfrm>
            <a:off x="3676073" y="828674"/>
            <a:ext cx="7315200" cy="4546889"/>
          </a:xfrm>
          <a:prstGeom prst="rect">
            <a:avLst/>
          </a:prstGeom>
        </p:spPr>
      </p:pic>
      <p:sp>
        <p:nvSpPr>
          <p:cNvPr id="5" name="Rectangle 4"/>
          <p:cNvSpPr/>
          <p:nvPr/>
        </p:nvSpPr>
        <p:spPr>
          <a:xfrm>
            <a:off x="3537527" y="5263355"/>
            <a:ext cx="8186387" cy="646331"/>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The year 2018 has the highest no of orders followed by 2019, Since the data in the year 2020 has only 2 months so very low count in orders</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2186878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t>OVERALL- MONTHLY</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30952" t="26266" r="13240" b="14026"/>
          <a:stretch/>
        </p:blipFill>
        <p:spPr>
          <a:xfrm>
            <a:off x="3546763" y="480290"/>
            <a:ext cx="7489647" cy="4507345"/>
          </a:xfrm>
          <a:prstGeom prst="rect">
            <a:avLst/>
          </a:prstGeom>
        </p:spPr>
      </p:pic>
      <p:sp>
        <p:nvSpPr>
          <p:cNvPr id="5" name="Rectangle 4"/>
          <p:cNvSpPr/>
          <p:nvPr/>
        </p:nvSpPr>
        <p:spPr>
          <a:xfrm>
            <a:off x="3639126" y="5276380"/>
            <a:ext cx="8100291" cy="646331"/>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There is highest no of unique orders in Jan(174) and low number of orders made in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June(105).</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13516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en-GB" sz="4800" spc="-50" dirty="0">
                <a:solidFill>
                  <a:schemeClr val="tx1">
                    <a:lumMod val="85000"/>
                    <a:lumOff val="15000"/>
                  </a:schemeClr>
                </a:solidFill>
                <a:latin typeface="Cambria" panose="02040503050406030204" pitchFamily="18" charset="0"/>
                <a:ea typeface="Cambria" panose="02040503050406030204" pitchFamily="18" charset="0"/>
              </a:rPr>
              <a:t>YEARLY / </a:t>
            </a:r>
            <a:r>
              <a:rPr lang="en-GB" sz="4800" spc="-50" dirty="0" smtClean="0">
                <a:solidFill>
                  <a:schemeClr val="tx1">
                    <a:lumMod val="85000"/>
                    <a:lumOff val="15000"/>
                  </a:schemeClr>
                </a:solidFill>
                <a:latin typeface="Cambria" panose="02040503050406030204" pitchFamily="18" charset="0"/>
                <a:ea typeface="Cambria" panose="02040503050406030204" pitchFamily="18" charset="0"/>
              </a:rPr>
              <a:t>MONTHLY- </a:t>
            </a:r>
            <a:r>
              <a:rPr lang="en-GB" sz="4800" spc="-50" dirty="0">
                <a:solidFill>
                  <a:schemeClr val="tx1">
                    <a:lumMod val="85000"/>
                    <a:lumOff val="15000"/>
                  </a:schemeClr>
                </a:solidFill>
                <a:latin typeface="Cambria" panose="02040503050406030204" pitchFamily="18" charset="0"/>
                <a:ea typeface="Cambria" panose="02040503050406030204" pitchFamily="18" charset="0"/>
              </a:rPr>
              <a:t>TREND </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29437" t="20206" r="2255" b="14250"/>
          <a:stretch/>
        </p:blipFill>
        <p:spPr>
          <a:xfrm>
            <a:off x="3694544" y="727409"/>
            <a:ext cx="7807531" cy="4666627"/>
          </a:xfrm>
          <a:prstGeom prst="rect">
            <a:avLst/>
          </a:prstGeom>
        </p:spPr>
      </p:pic>
      <p:sp>
        <p:nvSpPr>
          <p:cNvPr id="5" name="Rectangle 4"/>
          <p:cNvSpPr/>
          <p:nvPr/>
        </p:nvSpPr>
        <p:spPr>
          <a:xfrm>
            <a:off x="3694543" y="5669601"/>
            <a:ext cx="7807531" cy="369332"/>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There is no trend and seasonality available in the data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provided .</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403066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Q U A R T E R LY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   -T </a:t>
            </a:r>
            <a:r>
              <a:rPr lang="pt-BR" sz="4800" spc="-50" dirty="0">
                <a:solidFill>
                  <a:schemeClr val="tx1">
                    <a:lumMod val="85000"/>
                    <a:lumOff val="15000"/>
                  </a:schemeClr>
                </a:solidFill>
                <a:latin typeface="Cambria" panose="02040503050406030204" pitchFamily="18" charset="0"/>
                <a:ea typeface="Cambria" panose="02040503050406030204" pitchFamily="18" charset="0"/>
              </a:rPr>
              <a:t>R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E </a:t>
            </a:r>
            <a:r>
              <a:rPr lang="pt-BR" sz="4800" spc="-50" dirty="0">
                <a:solidFill>
                  <a:schemeClr val="tx1">
                    <a:lumMod val="85000"/>
                    <a:lumOff val="15000"/>
                  </a:schemeClr>
                </a:solidFill>
                <a:latin typeface="Cambria" panose="02040503050406030204" pitchFamily="18" charset="0"/>
                <a:ea typeface="Cambria" panose="02040503050406030204" pitchFamily="18" charset="0"/>
              </a:rPr>
              <a:t>N D</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5" name="Rectangle 4"/>
          <p:cNvSpPr/>
          <p:nvPr/>
        </p:nvSpPr>
        <p:spPr>
          <a:xfrm>
            <a:off x="3506677" y="5273336"/>
            <a:ext cx="8593585" cy="646331"/>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The Q1 2019 and Q3 2018 have the highest no of orders (180) and the lowest no of orders in Q1 2020 since it contains only 2 months of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data .</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pic>
        <p:nvPicPr>
          <p:cNvPr id="12" name="Picture 11"/>
          <p:cNvPicPr>
            <a:picLocks noChangeAspect="1"/>
          </p:cNvPicPr>
          <p:nvPr/>
        </p:nvPicPr>
        <p:blipFill rotWithShape="1">
          <a:blip r:embed="rId2"/>
          <a:srcRect l="28980" t="20971" r="316" b="15211"/>
          <a:stretch/>
        </p:blipFill>
        <p:spPr>
          <a:xfrm>
            <a:off x="3571782" y="798990"/>
            <a:ext cx="8620218" cy="4376691"/>
          </a:xfrm>
          <a:prstGeom prst="rect">
            <a:avLst/>
          </a:prstGeom>
        </p:spPr>
      </p:pic>
    </p:spTree>
    <p:extLst>
      <p:ext uri="{BB962C8B-B14F-4D97-AF65-F5344CB8AC3E}">
        <p14:creationId xmlns:p14="http://schemas.microsoft.com/office/powerpoint/2010/main" val="2748635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DAYWI S E   -T R E N D</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29942" t="25368" b="13802"/>
          <a:stretch/>
        </p:blipFill>
        <p:spPr>
          <a:xfrm>
            <a:off x="3574472" y="674254"/>
            <a:ext cx="7970982" cy="5050766"/>
          </a:xfrm>
          <a:prstGeom prst="rect">
            <a:avLst/>
          </a:prstGeom>
        </p:spPr>
      </p:pic>
      <p:sp>
        <p:nvSpPr>
          <p:cNvPr id="5" name="Rectangle 4"/>
          <p:cNvSpPr/>
          <p:nvPr/>
        </p:nvSpPr>
        <p:spPr>
          <a:xfrm>
            <a:off x="3574471" y="5608890"/>
            <a:ext cx="8146473" cy="677108"/>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High number of orders made on mid of the month and start of month is low and it reduced at end of month </a:t>
            </a:r>
            <a:r>
              <a:rPr lang="en-GB" sz="2000" spc="-50" dirty="0">
                <a:solidFill>
                  <a:schemeClr val="tx1">
                    <a:lumMod val="85000"/>
                    <a:lumOff val="15000"/>
                  </a:schemeClr>
                </a:solidFill>
                <a:latin typeface="Cambria" panose="02040503050406030204" pitchFamily="18" charset="0"/>
                <a:ea typeface="Cambria" panose="02040503050406030204" pitchFamily="18" charset="0"/>
                <a:cs typeface="+mj-cs"/>
              </a:rPr>
              <a:t>.</a:t>
            </a:r>
            <a:endParaRPr lang="en-IN" sz="2000"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262287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1200"/>
              </a:spcBef>
              <a:buClr>
                <a:schemeClr val="accent1"/>
              </a:buClr>
            </a:pPr>
            <a:r>
              <a:rPr lang="pt-BR" sz="4800" spc="-50" dirty="0">
                <a:solidFill>
                  <a:schemeClr val="tx1">
                    <a:lumMod val="85000"/>
                    <a:lumOff val="15000"/>
                  </a:schemeClr>
                </a:solidFill>
                <a:latin typeface="Cambria" panose="02040503050406030204" pitchFamily="18" charset="0"/>
                <a:ea typeface="Cambria" panose="02040503050406030204" pitchFamily="18" charset="0"/>
              </a:rPr>
              <a:t>P R O D U C T </a:t>
            </a: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S-</a:t>
            </a:r>
            <a:b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br>
            <a:r>
              <a:rPr lang="pt-BR" sz="4800" spc="-50" dirty="0" smtClean="0">
                <a:solidFill>
                  <a:schemeClr val="tx1">
                    <a:lumMod val="85000"/>
                    <a:lumOff val="15000"/>
                  </a:schemeClr>
                </a:solidFill>
                <a:latin typeface="Cambria" panose="02040503050406030204" pitchFamily="18" charset="0"/>
                <a:ea typeface="Cambria" panose="02040503050406030204" pitchFamily="18" charset="0"/>
              </a:rPr>
              <a:t>C </a:t>
            </a:r>
            <a:r>
              <a:rPr lang="pt-BR" sz="4800" spc="-50" dirty="0">
                <a:solidFill>
                  <a:schemeClr val="tx1">
                    <a:lumMod val="85000"/>
                    <a:lumOff val="15000"/>
                  </a:schemeClr>
                </a:solidFill>
                <a:latin typeface="Cambria" panose="02040503050406030204" pitchFamily="18" charset="0"/>
                <a:ea typeface="Cambria" panose="02040503050406030204" pitchFamily="18" charset="0"/>
              </a:rPr>
              <a:t>O U N T</a:t>
            </a:r>
            <a:endParaRPr lang="en-IN" sz="4800" spc="-50" dirty="0">
              <a:solidFill>
                <a:schemeClr val="tx1">
                  <a:lumMod val="85000"/>
                  <a:lumOff val="15000"/>
                </a:schemeClr>
              </a:solidFill>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rotWithShape="1">
          <a:blip r:embed="rId2"/>
          <a:srcRect l="29058" t="20206" b="14475"/>
          <a:stretch/>
        </p:blipFill>
        <p:spPr>
          <a:xfrm>
            <a:off x="3463637" y="692728"/>
            <a:ext cx="7815426" cy="4869980"/>
          </a:xfrm>
          <a:prstGeom prst="rect">
            <a:avLst/>
          </a:prstGeom>
        </p:spPr>
      </p:pic>
      <p:sp>
        <p:nvSpPr>
          <p:cNvPr id="5" name="Rectangle 4"/>
          <p:cNvSpPr/>
          <p:nvPr/>
        </p:nvSpPr>
        <p:spPr>
          <a:xfrm>
            <a:off x="3463636" y="5562707"/>
            <a:ext cx="8395855" cy="646331"/>
          </a:xfrm>
          <a:prstGeom prst="rect">
            <a:avLst/>
          </a:prstGeom>
        </p:spPr>
        <p:txBody>
          <a:bodyPr wrap="square">
            <a:spAutoFit/>
          </a:bodyPr>
          <a:lstStyle/>
          <a:p>
            <a:r>
              <a:rPr lang="en-GB" spc="-50" dirty="0">
                <a:solidFill>
                  <a:schemeClr val="tx1">
                    <a:lumMod val="85000"/>
                    <a:lumOff val="15000"/>
                  </a:schemeClr>
                </a:solidFill>
                <a:latin typeface="Cambria" panose="02040503050406030204" pitchFamily="18" charset="0"/>
                <a:ea typeface="Cambria" panose="02040503050406030204" pitchFamily="18" charset="0"/>
                <a:cs typeface="+mj-cs"/>
              </a:rPr>
              <a:t>The product poultry is the order highest no of orders and hand shop is the lowest no of </a:t>
            </a:r>
            <a:r>
              <a:rPr lang="en-GB" spc="-50" dirty="0" smtClean="0">
                <a:solidFill>
                  <a:schemeClr val="tx1">
                    <a:lumMod val="85000"/>
                    <a:lumOff val="15000"/>
                  </a:schemeClr>
                </a:solidFill>
                <a:latin typeface="Cambria" panose="02040503050406030204" pitchFamily="18" charset="0"/>
                <a:ea typeface="Cambria" panose="02040503050406030204" pitchFamily="18" charset="0"/>
                <a:cs typeface="+mj-cs"/>
              </a:rPr>
              <a:t>orders .</a:t>
            </a:r>
            <a:endParaRPr lang="en-IN" spc="-50" dirty="0">
              <a:solidFill>
                <a:schemeClr val="tx1">
                  <a:lumMod val="85000"/>
                  <a:lumOff val="15000"/>
                </a:schemeClr>
              </a:solidFill>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227666406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Facet</Template>
  <TotalTime>1181</TotalTime>
  <Words>1227</Words>
  <Application>Microsoft Office PowerPoint</Application>
  <PresentationFormat>Widescreen</PresentationFormat>
  <Paragraphs>127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Cambria</vt:lpstr>
      <vt:lpstr>Corbel</vt:lpstr>
      <vt:lpstr>Wingdings 2</vt:lpstr>
      <vt:lpstr>Frame</vt:lpstr>
      <vt:lpstr>T O O L S  - U S E D </vt:lpstr>
      <vt:lpstr>Problem statement:- A grocery store shared the transactional data with you. Your job is to identify the most popular combos that can be suggested to the grocery store chain after a thorough analysis of the most commonly occurring sets of items in the customer orders. The store doesn’t have any combo offers. Can you suggest the best combos &amp; offers?     We aim to  Analysis the association rules to suggest the best combo and offers for the grocery store chain using market basket analysis.      The data provided in the csv file has a point of sale (POS)   </vt:lpstr>
      <vt:lpstr>A B O U T  -DATA</vt:lpstr>
      <vt:lpstr>YEARLY- TREND</vt:lpstr>
      <vt:lpstr>OVERALL- MONTHLY</vt:lpstr>
      <vt:lpstr>YEARLY / MONTHLY- TREND </vt:lpstr>
      <vt:lpstr>Q U A R T E R LY     -T R E N D</vt:lpstr>
      <vt:lpstr>DAYWI S E   -T R E N D</vt:lpstr>
      <vt:lpstr>P R O D U C T S- C O U N T</vt:lpstr>
      <vt:lpstr>P R O D U C T S – C O U N T</vt:lpstr>
      <vt:lpstr>MA R KE T  B A S K E T A N – A LY S I S</vt:lpstr>
      <vt:lpstr>THRESHOLD – VA L U E S</vt:lpstr>
      <vt:lpstr>KNIME WORK-FLOW</vt:lpstr>
      <vt:lpstr>M B A –  D ATA  L O A D</vt:lpstr>
      <vt:lpstr>M B A – C E L L S P L I T T E R</vt:lpstr>
      <vt:lpstr>M B A –  A S S O C I A T I O N  R U L E</vt:lpstr>
      <vt:lpstr>I N F E R E N C E</vt:lpstr>
      <vt:lpstr>INSIG HTS  &amp;  RECOMM E NDATIO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A Grocery Store shared the transactional data with you. Your job is to identify the most popular combos that can be suggested to the Grocery Store chain after a thorough analysis of the most commonly occurring sets of items in the customer orders. The Store doesn’t have any combo offers. Can you suggest the best combos &amp; offers?     We aim to Analyze the association rules to suggest the best combo and offers for the Grocery Store chain using Market Basket Analysis.     The data provided in the csv file has a Point of Sale (POS)</dc:title>
  <dc:creator>Microsoft account</dc:creator>
  <cp:lastModifiedBy>Microsoft account</cp:lastModifiedBy>
  <cp:revision>37</cp:revision>
  <dcterms:created xsi:type="dcterms:W3CDTF">2021-12-17T16:19:34Z</dcterms:created>
  <dcterms:modified xsi:type="dcterms:W3CDTF">2023-05-21T10:47:37Z</dcterms:modified>
</cp:coreProperties>
</file>